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1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" name="Google Shape;2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102b68573aa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" name="Google Shape;34;g102b68573aa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Source Sans Pro"/>
              <a:buNone/>
              <a:defRPr sz="52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Source Sans Pro"/>
              <a:buNone/>
              <a:defRPr sz="28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with Footer">
  <p:cSld name="BLANK_1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4"/>
          <p:cNvSpPr txBox="1"/>
          <p:nvPr/>
        </p:nvSpPr>
        <p:spPr>
          <a:xfrm>
            <a:off x="3588600" y="4798525"/>
            <a:ext cx="1966800" cy="1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Internal / Confidential</a:t>
            </a:r>
            <a:endParaRPr sz="800"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8" name="Google Shape;18;p4"/>
          <p:cNvSpPr txBox="1"/>
          <p:nvPr/>
        </p:nvSpPr>
        <p:spPr>
          <a:xfrm>
            <a:off x="529775" y="4798525"/>
            <a:ext cx="2387700" cy="1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Dr. Franziska Horn</a:t>
            </a:r>
            <a:endParaRPr sz="800"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urce Sans Pro"/>
              <a:buNone/>
              <a:defRPr sz="2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Sans Pro"/>
              <a:buChar char="●"/>
              <a:defRPr sz="1800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Sans Pro"/>
              <a:buChar char="○"/>
              <a:defRPr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Sans Pro"/>
              <a:buChar char="■"/>
              <a:defRPr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Sans Pro"/>
              <a:buChar char="●"/>
              <a:defRPr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Sans Pro"/>
              <a:buChar char="○"/>
              <a:defRPr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Sans Pro"/>
              <a:buChar char="■"/>
              <a:defRPr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Sans Pro"/>
              <a:buChar char="●"/>
              <a:defRPr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Sans Pro"/>
              <a:buChar char="○"/>
              <a:defRPr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Sans Pro"/>
              <a:buChar char="■"/>
              <a:defRPr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/>
        </p:nvSpPr>
        <p:spPr>
          <a:xfrm>
            <a:off x="526375" y="1004500"/>
            <a:ext cx="3493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Situation / Problem / </a:t>
            </a: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Goal: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4" name="Google Shape;24;p5"/>
          <p:cNvSpPr txBox="1"/>
          <p:nvPr/>
        </p:nvSpPr>
        <p:spPr>
          <a:xfrm>
            <a:off x="526375" y="3865982"/>
            <a:ext cx="16920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Value </a:t>
            </a: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Generation</a:t>
            </a: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: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5" name="Google Shape;25;p5"/>
          <p:cNvSpPr txBox="1"/>
          <p:nvPr/>
        </p:nvSpPr>
        <p:spPr>
          <a:xfrm>
            <a:off x="526375" y="457175"/>
            <a:ext cx="2724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Source Sans Pro"/>
                <a:ea typeface="Source Sans Pro"/>
                <a:cs typeface="Source Sans Pro"/>
                <a:sym typeface="Source Sans Pro"/>
              </a:rPr>
              <a:t>Problem Overview</a:t>
            </a:r>
            <a:endParaRPr sz="2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6" name="Google Shape;26;p5"/>
          <p:cNvSpPr txBox="1"/>
          <p:nvPr/>
        </p:nvSpPr>
        <p:spPr>
          <a:xfrm>
            <a:off x="892226" y="4174050"/>
            <a:ext cx="31272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process improvement (reduce costs)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7" name="Google Shape;27;p5"/>
          <p:cNvSpPr txBox="1"/>
          <p:nvPr/>
        </p:nvSpPr>
        <p:spPr>
          <a:xfrm>
            <a:off x="892225" y="4439800"/>
            <a:ext cx="32043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new product / feature / service (increase revenue)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8" name="Google Shape;28;p5"/>
          <p:cNvSpPr txBox="1"/>
          <p:nvPr/>
        </p:nvSpPr>
        <p:spPr>
          <a:xfrm>
            <a:off x="602303" y="4175120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9" name="Google Shape;29;p5"/>
          <p:cNvSpPr txBox="1"/>
          <p:nvPr/>
        </p:nvSpPr>
        <p:spPr>
          <a:xfrm>
            <a:off x="602303" y="4439809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0" name="Google Shape;30;p5"/>
          <p:cNvSpPr txBox="1"/>
          <p:nvPr/>
        </p:nvSpPr>
        <p:spPr>
          <a:xfrm>
            <a:off x="526375" y="1299550"/>
            <a:ext cx="3493200" cy="2379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What do they want to accomplish, i.e.,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what problem do they want to solve /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what situation do they want to improve?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1" name="Google Shape;31;p5"/>
          <p:cNvSpPr txBox="1"/>
          <p:nvPr/>
        </p:nvSpPr>
        <p:spPr>
          <a:xfrm>
            <a:off x="4215800" y="1004500"/>
            <a:ext cx="4444500" cy="3620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ource Sans Pro"/>
                <a:ea typeface="Source Sans Pro"/>
                <a:cs typeface="Source Sans Pro"/>
                <a:sym typeface="Source Sans Pro"/>
              </a:rPr>
              <a:t>picture (optional)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/>
        </p:nvSpPr>
        <p:spPr>
          <a:xfrm>
            <a:off x="526375" y="1078575"/>
            <a:ext cx="16920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Inputs: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7" name="Google Shape;37;p6"/>
          <p:cNvSpPr txBox="1"/>
          <p:nvPr/>
        </p:nvSpPr>
        <p:spPr>
          <a:xfrm>
            <a:off x="4205975" y="1078568"/>
            <a:ext cx="1834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ML Solution &amp; Output: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8" name="Google Shape;38;p6"/>
          <p:cNvSpPr txBox="1"/>
          <p:nvPr/>
        </p:nvSpPr>
        <p:spPr>
          <a:xfrm>
            <a:off x="526375" y="457175"/>
            <a:ext cx="2086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Source Sans Pro"/>
                <a:ea typeface="Source Sans Pro"/>
                <a:cs typeface="Source Sans Pro"/>
                <a:sym typeface="Source Sans Pro"/>
              </a:rPr>
              <a:t>Solution Outline</a:t>
            </a:r>
            <a:endParaRPr sz="2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9" name="Google Shape;39;p6"/>
          <p:cNvSpPr txBox="1"/>
          <p:nvPr/>
        </p:nvSpPr>
        <p:spPr>
          <a:xfrm>
            <a:off x="526375" y="2756930"/>
            <a:ext cx="1104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1 Data Point</a:t>
            </a: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: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0" name="Google Shape;40;p6"/>
          <p:cNvSpPr txBox="1"/>
          <p:nvPr/>
        </p:nvSpPr>
        <p:spPr>
          <a:xfrm>
            <a:off x="892226" y="1380763"/>
            <a:ext cx="29412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(numeric) values: </a:t>
            </a: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_____________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1" name="Google Shape;41;p6"/>
          <p:cNvSpPr txBox="1"/>
          <p:nvPr/>
        </p:nvSpPr>
        <p:spPr>
          <a:xfrm>
            <a:off x="892226" y="1652400"/>
            <a:ext cx="29412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image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2" name="Google Shape;42;p6"/>
          <p:cNvSpPr txBox="1"/>
          <p:nvPr/>
        </p:nvSpPr>
        <p:spPr>
          <a:xfrm>
            <a:off x="892225" y="1912225"/>
            <a:ext cx="29412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text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3" name="Google Shape;43;p6"/>
          <p:cNvSpPr txBox="1"/>
          <p:nvPr/>
        </p:nvSpPr>
        <p:spPr>
          <a:xfrm>
            <a:off x="892226" y="2172050"/>
            <a:ext cx="29412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other: 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(e.g., audio, video)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4" name="Google Shape;44;p6"/>
          <p:cNvSpPr txBox="1"/>
          <p:nvPr/>
        </p:nvSpPr>
        <p:spPr>
          <a:xfrm>
            <a:off x="602303" y="1387712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5" name="Google Shape;45;p6"/>
          <p:cNvSpPr txBox="1"/>
          <p:nvPr/>
        </p:nvSpPr>
        <p:spPr>
          <a:xfrm>
            <a:off x="602303" y="1652402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6" name="Google Shape;46;p6"/>
          <p:cNvSpPr txBox="1"/>
          <p:nvPr/>
        </p:nvSpPr>
        <p:spPr>
          <a:xfrm>
            <a:off x="602303" y="1917104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7" name="Google Shape;47;p6"/>
          <p:cNvSpPr txBox="1"/>
          <p:nvPr/>
        </p:nvSpPr>
        <p:spPr>
          <a:xfrm>
            <a:off x="602303" y="2181794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8" name="Google Shape;48;p6"/>
          <p:cNvSpPr txBox="1"/>
          <p:nvPr/>
        </p:nvSpPr>
        <p:spPr>
          <a:xfrm>
            <a:off x="1631275" y="2762613"/>
            <a:ext cx="2202300" cy="4002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What is one interaction that generates these measurements?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49" name="Google Shape;49;p6"/>
          <p:cNvSpPr txBox="1"/>
          <p:nvPr/>
        </p:nvSpPr>
        <p:spPr>
          <a:xfrm>
            <a:off x="4541000" y="1387725"/>
            <a:ext cx="4023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Dimensionality Reduction: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 2D coordinates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0" name="Google Shape;50;p6"/>
          <p:cNvSpPr txBox="1"/>
          <p:nvPr/>
        </p:nvSpPr>
        <p:spPr>
          <a:xfrm>
            <a:off x="4541678" y="1653475"/>
            <a:ext cx="4023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Outlier Detection: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 anomaly score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1" name="Google Shape;51;p6"/>
          <p:cNvSpPr txBox="1"/>
          <p:nvPr/>
        </p:nvSpPr>
        <p:spPr>
          <a:xfrm>
            <a:off x="4540688" y="1913975"/>
            <a:ext cx="4023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Clustering: 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cluster index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2" name="Google Shape;52;p6"/>
          <p:cNvSpPr txBox="1"/>
          <p:nvPr/>
        </p:nvSpPr>
        <p:spPr>
          <a:xfrm>
            <a:off x="4251753" y="1388787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3" name="Google Shape;53;p6"/>
          <p:cNvSpPr txBox="1"/>
          <p:nvPr/>
        </p:nvSpPr>
        <p:spPr>
          <a:xfrm>
            <a:off x="4251753" y="1653477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4" name="Google Shape;54;p6"/>
          <p:cNvSpPr txBox="1"/>
          <p:nvPr/>
        </p:nvSpPr>
        <p:spPr>
          <a:xfrm>
            <a:off x="4251753" y="1918179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5" name="Google Shape;55;p6"/>
          <p:cNvSpPr txBox="1"/>
          <p:nvPr/>
        </p:nvSpPr>
        <p:spPr>
          <a:xfrm>
            <a:off x="4535194" y="2182875"/>
            <a:ext cx="4023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Regression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: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 continuous value:  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_____________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6" name="Google Shape;56;p6"/>
          <p:cNvSpPr txBox="1"/>
          <p:nvPr/>
        </p:nvSpPr>
        <p:spPr>
          <a:xfrm>
            <a:off x="4535194" y="2448625"/>
            <a:ext cx="4023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Classification</a:t>
            </a: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:</a:t>
            </a: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discrete value (e.g., yes/no):  </a:t>
            </a: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_____________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7" name="Google Shape;57;p6"/>
          <p:cNvSpPr txBox="1"/>
          <p:nvPr/>
        </p:nvSpPr>
        <p:spPr>
          <a:xfrm>
            <a:off x="4529077" y="2709143"/>
            <a:ext cx="4023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Recommender Systems/Information Retrieval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: 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ranking of items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8" name="Google Shape;58;p6"/>
          <p:cNvSpPr txBox="1"/>
          <p:nvPr/>
        </p:nvSpPr>
        <p:spPr>
          <a:xfrm>
            <a:off x="4251753" y="2183937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59" name="Google Shape;59;p6"/>
          <p:cNvSpPr txBox="1"/>
          <p:nvPr/>
        </p:nvSpPr>
        <p:spPr>
          <a:xfrm>
            <a:off x="4251753" y="2448627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0" name="Google Shape;60;p6"/>
          <p:cNvSpPr txBox="1"/>
          <p:nvPr/>
        </p:nvSpPr>
        <p:spPr>
          <a:xfrm>
            <a:off x="4251753" y="2713329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1" name="Google Shape;61;p6"/>
          <p:cNvSpPr txBox="1"/>
          <p:nvPr/>
        </p:nvSpPr>
        <p:spPr>
          <a:xfrm>
            <a:off x="4529075" y="2978025"/>
            <a:ext cx="4023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Generative AI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:</a:t>
            </a: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 (e.g., image, text, …): </a:t>
            </a: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 </a:t>
            </a:r>
            <a:r>
              <a:rPr lang="en"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_____________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2" name="Google Shape;62;p6"/>
          <p:cNvSpPr txBox="1"/>
          <p:nvPr/>
        </p:nvSpPr>
        <p:spPr>
          <a:xfrm>
            <a:off x="4251753" y="2982204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3" name="Google Shape;63;p6"/>
          <p:cNvSpPr txBox="1"/>
          <p:nvPr/>
        </p:nvSpPr>
        <p:spPr>
          <a:xfrm>
            <a:off x="4541675" y="3740275"/>
            <a:ext cx="4023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Explain predictions (e.g., to identify root causes)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4" name="Google Shape;64;p6"/>
          <p:cNvSpPr txBox="1"/>
          <p:nvPr/>
        </p:nvSpPr>
        <p:spPr>
          <a:xfrm>
            <a:off x="4529075" y="4000800"/>
            <a:ext cx="40236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ource Sans Pro"/>
                <a:ea typeface="Source Sans Pro"/>
                <a:cs typeface="Source Sans Pro"/>
                <a:sym typeface="Source Sans Pro"/>
              </a:rPr>
              <a:t>Use model in optimization (to find optimal inputs)</a:t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5" name="Google Shape;65;p6"/>
          <p:cNvSpPr txBox="1"/>
          <p:nvPr/>
        </p:nvSpPr>
        <p:spPr>
          <a:xfrm>
            <a:off x="4251753" y="3740290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6" name="Google Shape;66;p6"/>
          <p:cNvSpPr txBox="1"/>
          <p:nvPr/>
        </p:nvSpPr>
        <p:spPr>
          <a:xfrm>
            <a:off x="4251753" y="4004993"/>
            <a:ext cx="186000" cy="1848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7" name="Google Shape;67;p6"/>
          <p:cNvSpPr txBox="1"/>
          <p:nvPr/>
        </p:nvSpPr>
        <p:spPr>
          <a:xfrm>
            <a:off x="4205975" y="3425007"/>
            <a:ext cx="1834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Source Sans Pro"/>
                <a:ea typeface="Source Sans Pro"/>
                <a:cs typeface="Source Sans Pro"/>
                <a:sym typeface="Source Sans Pro"/>
              </a:rPr>
              <a:t>Additional Steps?</a:t>
            </a:r>
            <a:endParaRPr b="1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ranzi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